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324" r:id="rId5"/>
    <p:sldId id="335" r:id="rId6"/>
    <p:sldId id="336" r:id="rId7"/>
    <p:sldId id="334" r:id="rId8"/>
    <p:sldId id="339" r:id="rId9"/>
    <p:sldId id="337" r:id="rId10"/>
    <p:sldId id="338" r:id="rId11"/>
    <p:sldId id="340" r:id="rId12"/>
  </p:sldIdLst>
  <p:sldSz cx="12192000" cy="6858000"/>
  <p:notesSz cx="9240838" cy="6954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1932"/>
    <a:srgbClr val="FEC652"/>
    <a:srgbClr val="808000"/>
    <a:srgbClr val="A38641"/>
    <a:srgbClr val="D59251"/>
    <a:srgbClr val="D89B53"/>
    <a:srgbClr val="912328"/>
    <a:srgbClr val="9A3324"/>
    <a:srgbClr val="EED484"/>
    <a:srgbClr val="5859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2774" autoAdjust="0"/>
  </p:normalViewPr>
  <p:slideViewPr>
    <p:cSldViewPr snapToGrid="0" showGuides="1">
      <p:cViewPr varScale="1">
        <p:scale>
          <a:sx n="60" d="100"/>
          <a:sy n="60" d="100"/>
        </p:scale>
        <p:origin x="1459"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622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CB598E-CE98-3C88-FAFD-173723F55B92}"/>
              </a:ext>
            </a:extLst>
          </p:cNvPr>
          <p:cNvSpPr>
            <a:spLocks noGrp="1"/>
          </p:cNvSpPr>
          <p:nvPr>
            <p:ph type="hdr" sz="quarter"/>
          </p:nvPr>
        </p:nvSpPr>
        <p:spPr>
          <a:xfrm>
            <a:off x="0" y="1"/>
            <a:ext cx="4004363" cy="348950"/>
          </a:xfrm>
          <a:prstGeom prst="rect">
            <a:avLst/>
          </a:prstGeom>
        </p:spPr>
        <p:txBody>
          <a:bodyPr vert="horz" lIns="92546" tIns="46273" rIns="92546" bIns="46273" rtlCol="0"/>
          <a:lstStyle>
            <a:lvl1pPr algn="l">
              <a:defRPr sz="1200"/>
            </a:lvl1pPr>
          </a:lstStyle>
          <a:p>
            <a:endParaRPr lang="en-US"/>
          </a:p>
        </p:txBody>
      </p:sp>
      <p:sp>
        <p:nvSpPr>
          <p:cNvPr id="3" name="Date Placeholder 2">
            <a:extLst>
              <a:ext uri="{FF2B5EF4-FFF2-40B4-BE49-F238E27FC236}">
                <a16:creationId xmlns:a16="http://schemas.microsoft.com/office/drawing/2014/main" id="{E367D8B9-B12C-3E66-D504-69458AF8D144}"/>
              </a:ext>
            </a:extLst>
          </p:cNvPr>
          <p:cNvSpPr>
            <a:spLocks noGrp="1"/>
          </p:cNvSpPr>
          <p:nvPr>
            <p:ph type="dt" sz="quarter" idx="1"/>
          </p:nvPr>
        </p:nvSpPr>
        <p:spPr>
          <a:xfrm>
            <a:off x="5234337" y="1"/>
            <a:ext cx="4004363" cy="348950"/>
          </a:xfrm>
          <a:prstGeom prst="rect">
            <a:avLst/>
          </a:prstGeom>
        </p:spPr>
        <p:txBody>
          <a:bodyPr vert="horz" lIns="92546" tIns="46273" rIns="92546" bIns="46273" rtlCol="0"/>
          <a:lstStyle>
            <a:lvl1pPr algn="r">
              <a:defRPr sz="1200"/>
            </a:lvl1pPr>
          </a:lstStyle>
          <a:p>
            <a:fld id="{411F979D-4B9D-40DE-AB6F-FD763410BB60}" type="datetimeFigureOut">
              <a:rPr lang="en-US" smtClean="0"/>
              <a:t>2/6/2025</a:t>
            </a:fld>
            <a:endParaRPr lang="en-US"/>
          </a:p>
        </p:txBody>
      </p:sp>
      <p:sp>
        <p:nvSpPr>
          <p:cNvPr id="4" name="Footer Placeholder 3">
            <a:extLst>
              <a:ext uri="{FF2B5EF4-FFF2-40B4-BE49-F238E27FC236}">
                <a16:creationId xmlns:a16="http://schemas.microsoft.com/office/drawing/2014/main" id="{55640A03-D73E-2BCE-2D37-0545C68AF1F3}"/>
              </a:ext>
            </a:extLst>
          </p:cNvPr>
          <p:cNvSpPr>
            <a:spLocks noGrp="1"/>
          </p:cNvSpPr>
          <p:nvPr>
            <p:ph type="ftr" sz="quarter" idx="2"/>
          </p:nvPr>
        </p:nvSpPr>
        <p:spPr>
          <a:xfrm>
            <a:off x="0" y="6605889"/>
            <a:ext cx="4004363" cy="348949"/>
          </a:xfrm>
          <a:prstGeom prst="rect">
            <a:avLst/>
          </a:prstGeom>
        </p:spPr>
        <p:txBody>
          <a:bodyPr vert="horz" lIns="92546" tIns="46273" rIns="92546" bIns="46273"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F57F345-85EA-4C2F-F185-A6F0BCB4FF32}"/>
              </a:ext>
            </a:extLst>
          </p:cNvPr>
          <p:cNvSpPr>
            <a:spLocks noGrp="1"/>
          </p:cNvSpPr>
          <p:nvPr>
            <p:ph type="sldNum" sz="quarter" idx="3"/>
          </p:nvPr>
        </p:nvSpPr>
        <p:spPr>
          <a:xfrm>
            <a:off x="5234337" y="6605889"/>
            <a:ext cx="4004363" cy="348949"/>
          </a:xfrm>
          <a:prstGeom prst="rect">
            <a:avLst/>
          </a:prstGeom>
        </p:spPr>
        <p:txBody>
          <a:bodyPr vert="horz" lIns="92546" tIns="46273" rIns="92546" bIns="46273" rtlCol="0" anchor="b"/>
          <a:lstStyle>
            <a:lvl1pPr algn="r">
              <a:defRPr sz="1200"/>
            </a:lvl1pPr>
          </a:lstStyle>
          <a:p>
            <a:fld id="{D8541963-9953-4D0C-89FB-E1268C0C2C06}" type="slidenum">
              <a:rPr lang="en-US" smtClean="0"/>
              <a:t>‹#›</a:t>
            </a:fld>
            <a:endParaRPr lang="en-US"/>
          </a:p>
        </p:txBody>
      </p:sp>
    </p:spTree>
    <p:extLst>
      <p:ext uri="{BB962C8B-B14F-4D97-AF65-F5344CB8AC3E}">
        <p14:creationId xmlns:p14="http://schemas.microsoft.com/office/powerpoint/2010/main" val="3208445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3675" cy="3492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33988" y="0"/>
            <a:ext cx="4005262" cy="349250"/>
          </a:xfrm>
          <a:prstGeom prst="rect">
            <a:avLst/>
          </a:prstGeom>
        </p:spPr>
        <p:txBody>
          <a:bodyPr vert="horz" lIns="91440" tIns="45720" rIns="91440" bIns="45720" rtlCol="0"/>
          <a:lstStyle>
            <a:lvl1pPr algn="r">
              <a:defRPr sz="1200"/>
            </a:lvl1pPr>
          </a:lstStyle>
          <a:p>
            <a:fld id="{B0F04E5D-3784-461D-9C07-7DA102F227F9}" type="datetimeFigureOut">
              <a:rPr lang="en-US" smtClean="0"/>
              <a:t>2/6/2025</a:t>
            </a:fld>
            <a:endParaRPr lang="en-US"/>
          </a:p>
        </p:txBody>
      </p:sp>
      <p:sp>
        <p:nvSpPr>
          <p:cNvPr id="4" name="Slide Image Placeholder 3"/>
          <p:cNvSpPr>
            <a:spLocks noGrp="1" noRot="1" noChangeAspect="1"/>
          </p:cNvSpPr>
          <p:nvPr>
            <p:ph type="sldImg" idx="2"/>
          </p:nvPr>
        </p:nvSpPr>
        <p:spPr>
          <a:xfrm>
            <a:off x="2535238" y="869950"/>
            <a:ext cx="4170362" cy="23463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3925" y="3346450"/>
            <a:ext cx="7392988" cy="27384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05588"/>
            <a:ext cx="4003675" cy="349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33988" y="6605588"/>
            <a:ext cx="4005262" cy="349250"/>
          </a:xfrm>
          <a:prstGeom prst="rect">
            <a:avLst/>
          </a:prstGeom>
        </p:spPr>
        <p:txBody>
          <a:bodyPr vert="horz" lIns="91440" tIns="45720" rIns="91440" bIns="45720" rtlCol="0" anchor="b"/>
          <a:lstStyle>
            <a:lvl1pPr algn="r">
              <a:defRPr sz="1200"/>
            </a:lvl1pPr>
          </a:lstStyle>
          <a:p>
            <a:fld id="{D8920FAE-7F19-48AB-A97B-07F2C9F17A03}" type="slidenum">
              <a:rPr lang="en-US" smtClean="0"/>
              <a:t>‹#›</a:t>
            </a:fld>
            <a:endParaRPr lang="en-US"/>
          </a:p>
        </p:txBody>
      </p:sp>
    </p:spTree>
    <p:extLst>
      <p:ext uri="{BB962C8B-B14F-4D97-AF65-F5344CB8AC3E}">
        <p14:creationId xmlns:p14="http://schemas.microsoft.com/office/powerpoint/2010/main" val="319142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well designed GPS receiver can achieve a horizontal accuracy of 3 meters or better and a vertical accuracy of 5 meters or better 95% of the time.  Augmented GPS systems (the topic of a future lesson) can provide sub-meter accuracy.  But that’s still not perfect.  </a:t>
            </a:r>
          </a:p>
          <a:p>
            <a:endParaRPr lang="en-US" dirty="0"/>
          </a:p>
          <a:p>
            <a:r>
              <a:rPr lang="en-US" dirty="0"/>
              <a:t>Ask Students: </a:t>
            </a:r>
          </a:p>
          <a:p>
            <a:r>
              <a:rPr lang="en-US" dirty="0"/>
              <a:t>Q: what reasons can you think of that would cause a GPS receiver to have errors? </a:t>
            </a:r>
          </a:p>
        </p:txBody>
      </p:sp>
      <p:sp>
        <p:nvSpPr>
          <p:cNvPr id="4" name="Slide Number Placeholder 3"/>
          <p:cNvSpPr>
            <a:spLocks noGrp="1"/>
          </p:cNvSpPr>
          <p:nvPr>
            <p:ph type="sldNum" sz="quarter" idx="5"/>
          </p:nvPr>
        </p:nvSpPr>
        <p:spPr/>
        <p:txBody>
          <a:bodyPr/>
          <a:lstStyle/>
          <a:p>
            <a:fld id="{D8920FAE-7F19-48AB-A97B-07F2C9F17A03}" type="slidenum">
              <a:rPr lang="en-US" smtClean="0"/>
              <a:t>1</a:t>
            </a:fld>
            <a:endParaRPr lang="en-US"/>
          </a:p>
        </p:txBody>
      </p:sp>
    </p:spTree>
    <p:extLst>
      <p:ext uri="{BB962C8B-B14F-4D97-AF65-F5344CB8AC3E}">
        <p14:creationId xmlns:p14="http://schemas.microsoft.com/office/powerpoint/2010/main" val="386116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Dilution of Precision is a numerical metric calculated by the GPS receivers </a:t>
            </a:r>
          </a:p>
          <a:p>
            <a:endParaRPr lang="en-US" dirty="0"/>
          </a:p>
          <a:p>
            <a:r>
              <a:rPr lang="en-US" dirty="0"/>
              <a:t>Basically, the more signals a GPS receiver can “see” clearly (spread out vs close together), the more precise it can be.  If, from the observer's point of view, the satellites are spread out in the sky, then the receiver has a good DOP.  But, if the satellites are close together, then you have a poor DOP which could potentially lower the quality of your GPS positioning by meters </a:t>
            </a:r>
          </a:p>
          <a:p>
            <a:endParaRPr lang="en-US" dirty="0"/>
          </a:p>
          <a:p>
            <a:r>
              <a:rPr lang="en-US" dirty="0"/>
              <a:t>Ask Students: </a:t>
            </a:r>
          </a:p>
          <a:p>
            <a:r>
              <a:rPr lang="en-US" dirty="0"/>
              <a:t>Q: What would happen if you are using autosteer in a tractor and your GPS position is off by meters? </a:t>
            </a:r>
          </a:p>
        </p:txBody>
      </p:sp>
      <p:sp>
        <p:nvSpPr>
          <p:cNvPr id="4" name="Slide Number Placeholder 3"/>
          <p:cNvSpPr>
            <a:spLocks noGrp="1"/>
          </p:cNvSpPr>
          <p:nvPr>
            <p:ph type="sldNum" sz="quarter" idx="5"/>
          </p:nvPr>
        </p:nvSpPr>
        <p:spPr/>
        <p:txBody>
          <a:bodyPr/>
          <a:lstStyle/>
          <a:p>
            <a:fld id="{D8920FAE-7F19-48AB-A97B-07F2C9F17A03}" type="slidenum">
              <a:rPr lang="en-US" smtClean="0"/>
              <a:t>2</a:t>
            </a:fld>
            <a:endParaRPr lang="en-US"/>
          </a:p>
        </p:txBody>
      </p:sp>
    </p:spTree>
    <p:extLst>
      <p:ext uri="{BB962C8B-B14F-4D97-AF65-F5344CB8AC3E}">
        <p14:creationId xmlns:p14="http://schemas.microsoft.com/office/powerpoint/2010/main" val="389476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agriculture application, particularly those that only use GPS (not Russia’s GLONASS or other GNSS solutions) we will typically have DOP values anywhere from 1 to 3.  Getting to a DOP of 1 or less is very difficult unless you are using more than 1 GNSS solution (GPS and GLONASS) A DOP greater than 5 is generally not recommended for agriculture applications.</a:t>
            </a:r>
          </a:p>
        </p:txBody>
      </p:sp>
      <p:sp>
        <p:nvSpPr>
          <p:cNvPr id="4" name="Slide Number Placeholder 3"/>
          <p:cNvSpPr>
            <a:spLocks noGrp="1"/>
          </p:cNvSpPr>
          <p:nvPr>
            <p:ph type="sldNum" sz="quarter" idx="5"/>
          </p:nvPr>
        </p:nvSpPr>
        <p:spPr/>
        <p:txBody>
          <a:bodyPr/>
          <a:lstStyle/>
          <a:p>
            <a:fld id="{D8920FAE-7F19-48AB-A97B-07F2C9F17A03}" type="slidenum">
              <a:rPr lang="en-US" smtClean="0"/>
              <a:t>3</a:t>
            </a:fld>
            <a:endParaRPr lang="en-US"/>
          </a:p>
        </p:txBody>
      </p:sp>
    </p:spTree>
    <p:extLst>
      <p:ext uri="{BB962C8B-B14F-4D97-AF65-F5344CB8AC3E}">
        <p14:creationId xmlns:p14="http://schemas.microsoft.com/office/powerpoint/2010/main" val="210030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 from a John Deere display.  On the left, there is a graphic of the locations of the satellites that are being tracked.  Imagine you are standing in the center, and you look up, that is where the satellites are in the sky above you.  </a:t>
            </a:r>
          </a:p>
          <a:p>
            <a:endParaRPr lang="en-US" dirty="0"/>
          </a:p>
          <a:p>
            <a:r>
              <a:rPr lang="en-US" dirty="0"/>
              <a:t>We can also see that we are tracking 42 satellites (from multiple GNSS solutions) but we are only using 32.  that means that 10 satellites are being tracked but not used.  For some reason, the GPS receiver does not think that they should be used but it will continue to track them. </a:t>
            </a:r>
          </a:p>
        </p:txBody>
      </p:sp>
      <p:sp>
        <p:nvSpPr>
          <p:cNvPr id="4" name="Slide Number Placeholder 3"/>
          <p:cNvSpPr>
            <a:spLocks noGrp="1"/>
          </p:cNvSpPr>
          <p:nvPr>
            <p:ph type="sldNum" sz="quarter" idx="5"/>
          </p:nvPr>
        </p:nvSpPr>
        <p:spPr/>
        <p:txBody>
          <a:bodyPr/>
          <a:lstStyle/>
          <a:p>
            <a:fld id="{D8920FAE-7F19-48AB-A97B-07F2C9F17A03}" type="slidenum">
              <a:rPr lang="en-US" smtClean="0"/>
              <a:t>4</a:t>
            </a:fld>
            <a:endParaRPr lang="en-US"/>
          </a:p>
        </p:txBody>
      </p:sp>
    </p:spTree>
    <p:extLst>
      <p:ext uri="{BB962C8B-B14F-4D97-AF65-F5344CB8AC3E}">
        <p14:creationId xmlns:p14="http://schemas.microsoft.com/office/powerpoint/2010/main" val="379140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barriers is one of the most common culprits when it comes to GPS errors.  We power, be able to “see” the satellites in the sky to be able to get a signal from them.  GPS signals are very faint and very low power. They have virtually zero capability to penetrate physical objects.  This is why the GPS receiver on a tractor will not pick up any signals from satellites if the tractor is parked inside of a shed.  </a:t>
            </a:r>
          </a:p>
          <a:p>
            <a:endParaRPr lang="en-US" dirty="0"/>
          </a:p>
          <a:p>
            <a:r>
              <a:rPr lang="en-US" dirty="0"/>
              <a:t>In agriculture, it is not uncommon to farm very close to a tall tree line or a large building.  These physical barriers will block any satellite signals from reaching the GPS antenna on the tractor.  </a:t>
            </a:r>
          </a:p>
        </p:txBody>
      </p:sp>
      <p:sp>
        <p:nvSpPr>
          <p:cNvPr id="4" name="Slide Number Placeholder 3"/>
          <p:cNvSpPr>
            <a:spLocks noGrp="1"/>
          </p:cNvSpPr>
          <p:nvPr>
            <p:ph type="sldNum" sz="quarter" idx="5"/>
          </p:nvPr>
        </p:nvSpPr>
        <p:spPr/>
        <p:txBody>
          <a:bodyPr/>
          <a:lstStyle/>
          <a:p>
            <a:fld id="{D8920FAE-7F19-48AB-A97B-07F2C9F17A03}" type="slidenum">
              <a:rPr lang="en-US" smtClean="0"/>
              <a:t>5</a:t>
            </a:fld>
            <a:endParaRPr lang="en-US"/>
          </a:p>
        </p:txBody>
      </p:sp>
    </p:spTree>
    <p:extLst>
      <p:ext uri="{BB962C8B-B14F-4D97-AF65-F5344CB8AC3E}">
        <p14:creationId xmlns:p14="http://schemas.microsoft.com/office/powerpoint/2010/main" val="305851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GNSS systems to work, we rely on the GPS signal to travel in a straight line from the satellites to the receiver. Various layers of the atmosphere can have cause GPS signals to bounce or refract, causing there to be a delay in the time it takes to signal to reach the receiver. When this happens, we are going to miscalculate the time and/or distance from the receiver to the satellite. This effect is the most predominant in the highest levels of the atmosphere.  Local atmospheric events (example: thunderstorms) can also impact how the atmosphere interacts with GPS signals. </a:t>
            </a:r>
          </a:p>
          <a:p>
            <a:endParaRPr lang="en-US" dirty="0"/>
          </a:p>
          <a:p>
            <a:r>
              <a:rPr lang="en-US" dirty="0"/>
              <a:t>To fix this, GPS can use two separate frequencies to minimize the error.</a:t>
            </a:r>
          </a:p>
        </p:txBody>
      </p:sp>
      <p:sp>
        <p:nvSpPr>
          <p:cNvPr id="4" name="Slide Number Placeholder 3"/>
          <p:cNvSpPr>
            <a:spLocks noGrp="1"/>
          </p:cNvSpPr>
          <p:nvPr>
            <p:ph type="sldNum" sz="quarter" idx="5"/>
          </p:nvPr>
        </p:nvSpPr>
        <p:spPr/>
        <p:txBody>
          <a:bodyPr/>
          <a:lstStyle/>
          <a:p>
            <a:fld id="{D8920FAE-7F19-48AB-A97B-07F2C9F17A03}" type="slidenum">
              <a:rPr lang="en-US" smtClean="0"/>
              <a:t>6</a:t>
            </a:fld>
            <a:endParaRPr lang="en-US"/>
          </a:p>
        </p:txBody>
      </p:sp>
    </p:spTree>
    <p:extLst>
      <p:ext uri="{BB962C8B-B14F-4D97-AF65-F5344CB8AC3E}">
        <p14:creationId xmlns:p14="http://schemas.microsoft.com/office/powerpoint/2010/main" val="361726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Multipath interference happens more in urban areas than rural, agricultural areas but it does still happen, especially around large (particularity metal) structures. As we move away from the structure, the error alleviates. </a:t>
            </a:r>
          </a:p>
        </p:txBody>
      </p:sp>
      <p:sp>
        <p:nvSpPr>
          <p:cNvPr id="4" name="Slide Number Placeholder 3"/>
          <p:cNvSpPr>
            <a:spLocks noGrp="1"/>
          </p:cNvSpPr>
          <p:nvPr>
            <p:ph type="sldNum" sz="quarter" idx="5"/>
          </p:nvPr>
        </p:nvSpPr>
        <p:spPr/>
        <p:txBody>
          <a:bodyPr/>
          <a:lstStyle/>
          <a:p>
            <a:fld id="{D8920FAE-7F19-48AB-A97B-07F2C9F17A03}" type="slidenum">
              <a:rPr lang="en-US" smtClean="0"/>
              <a:t>7</a:t>
            </a:fld>
            <a:endParaRPr lang="en-US"/>
          </a:p>
        </p:txBody>
      </p:sp>
    </p:spTree>
    <p:extLst>
      <p:ext uri="{BB962C8B-B14F-4D97-AF65-F5344CB8AC3E}">
        <p14:creationId xmlns:p14="http://schemas.microsoft.com/office/powerpoint/2010/main" val="1527913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EC2B5-309D-7E7F-0E05-8C30169F8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2E8C0-4395-9E3D-8434-DEE15BC546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47116-BD3E-F4A0-6BC8-D70A72B92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726E7-ED5F-BA52-B985-C1D4D85A70D1}"/>
              </a:ext>
            </a:extLst>
          </p:cNvPr>
          <p:cNvSpPr>
            <a:spLocks noGrp="1"/>
          </p:cNvSpPr>
          <p:nvPr>
            <p:ph type="sldNum" sz="quarter" idx="5"/>
          </p:nvPr>
        </p:nvSpPr>
        <p:spPr/>
        <p:txBody>
          <a:bodyPr/>
          <a:lstStyle/>
          <a:p>
            <a:fld id="{D8920FAE-7F19-48AB-A97B-07F2C9F17A03}" type="slidenum">
              <a:rPr lang="en-US" smtClean="0"/>
              <a:t>8</a:t>
            </a:fld>
            <a:endParaRPr lang="en-US"/>
          </a:p>
        </p:txBody>
      </p:sp>
    </p:spTree>
    <p:extLst>
      <p:ext uri="{BB962C8B-B14F-4D97-AF65-F5344CB8AC3E}">
        <p14:creationId xmlns:p14="http://schemas.microsoft.com/office/powerpoint/2010/main" val="451846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pic>
        <p:nvPicPr>
          <p:cNvPr id="7" name="Picture 6">
            <a:extLst>
              <a:ext uri="{FF2B5EF4-FFF2-40B4-BE49-F238E27FC236}">
                <a16:creationId xmlns:a16="http://schemas.microsoft.com/office/drawing/2014/main" id="{ECF54B98-73C0-439A-A258-0B446B28760E}"/>
              </a:ext>
            </a:extLst>
          </p:cNvPr>
          <p:cNvPicPr>
            <a:picLocks noChangeAspect="1"/>
          </p:cNvPicPr>
          <p:nvPr userDrawn="1"/>
        </p:nvPicPr>
        <p:blipFill>
          <a:blip r:embed="rId3"/>
          <a:stretch>
            <a:fillRect/>
          </a:stretch>
        </p:blipFill>
        <p:spPr>
          <a:xfrm>
            <a:off x="853827" y="2116880"/>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56762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2-Column – 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10" name="Picture 9" descr="Logo&#10;&#10;Description automatically generated with medium confidence">
            <a:extLst>
              <a:ext uri="{FF2B5EF4-FFF2-40B4-BE49-F238E27FC236}">
                <a16:creationId xmlns:a16="http://schemas.microsoft.com/office/drawing/2014/main" id="{09046159-4321-C48E-EA2D-433F21BB494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1" name="TextBox 10">
            <a:extLst>
              <a:ext uri="{FF2B5EF4-FFF2-40B4-BE49-F238E27FC236}">
                <a16:creationId xmlns:a16="http://schemas.microsoft.com/office/drawing/2014/main" id="{D2056068-873C-03B8-9A8D-2E39F52D4760}"/>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247032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6" name="TextBox 5">
            <a:extLst>
              <a:ext uri="{FF2B5EF4-FFF2-40B4-BE49-F238E27FC236}">
                <a16:creationId xmlns:a16="http://schemas.microsoft.com/office/drawing/2014/main" id="{059DA79E-8087-4D00-A602-FA12AE5983D6}"/>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2585324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2-Column – NON-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99CA8D0F-389F-C0E3-30B6-E4B481DD3FC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0" name="TextBox 9">
            <a:extLst>
              <a:ext uri="{FF2B5EF4-FFF2-40B4-BE49-F238E27FC236}">
                <a16:creationId xmlns:a16="http://schemas.microsoft.com/office/drawing/2014/main" id="{84419990-95B3-6734-3EE2-F0D1D48C561E}"/>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404355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477649" y="2545081"/>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3045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938547"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364021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5238749" y="1"/>
            <a:ext cx="6953248" cy="4371974"/>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12" name="Picture 11" descr="A black and white sign with white text&#10;&#10;Description automatically generated">
            <a:extLst>
              <a:ext uri="{FF2B5EF4-FFF2-40B4-BE49-F238E27FC236}">
                <a16:creationId xmlns:a16="http://schemas.microsoft.com/office/drawing/2014/main" id="{69E192ED-5B41-6A84-4E2E-5237E0E7BD6C}"/>
              </a:ext>
            </a:extLst>
          </p:cNvPr>
          <p:cNvPicPr>
            <a:picLocks noChangeAspect="1"/>
          </p:cNvPicPr>
          <p:nvPr userDrawn="1"/>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34751" y="1993045"/>
            <a:ext cx="8335017" cy="1435955"/>
          </a:xfrm>
          <a:prstGeom prst="rect">
            <a:avLst/>
          </a:prstGeom>
        </p:spPr>
      </p:pic>
    </p:spTree>
    <p:extLst>
      <p:ext uri="{BB962C8B-B14F-4D97-AF65-F5344CB8AC3E}">
        <p14:creationId xmlns:p14="http://schemas.microsoft.com/office/powerpoint/2010/main" val="106335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2431384" y="1"/>
            <a:ext cx="9760615" cy="5090160"/>
          </a:xfrm>
          <a:prstGeom prst="rect">
            <a:avLst/>
          </a:prstGeom>
        </p:spPr>
      </p:pic>
      <p:pic>
        <p:nvPicPr>
          <p:cNvPr id="6" name="Picture 5">
            <a:extLst>
              <a:ext uri="{FF2B5EF4-FFF2-40B4-BE49-F238E27FC236}">
                <a16:creationId xmlns:a16="http://schemas.microsoft.com/office/drawing/2014/main" id="{5C99E12F-8B9A-CE9C-6114-F34DD8F28101}"/>
              </a:ext>
            </a:extLst>
          </p:cNvPr>
          <p:cNvPicPr>
            <a:picLocks noChangeAspect="1"/>
          </p:cNvPicPr>
          <p:nvPr userDrawn="1"/>
        </p:nvPicPr>
        <p:blipFill>
          <a:blip r:embed="rId3"/>
          <a:stretch>
            <a:fillRect/>
          </a:stretch>
        </p:blipFill>
        <p:spPr>
          <a:xfrm>
            <a:off x="853827" y="1671398"/>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2" name="Picture 1">
            <a:extLst>
              <a:ext uri="{FF2B5EF4-FFF2-40B4-BE49-F238E27FC236}">
                <a16:creationId xmlns:a16="http://schemas.microsoft.com/office/drawing/2014/main" id="{5D418E60-EB90-F991-8B2F-006E72B154D0}"/>
              </a:ext>
            </a:extLst>
          </p:cNvPr>
          <p:cNvPicPr>
            <a:picLocks noChangeAspect="1"/>
          </p:cNvPicPr>
          <p:nvPr userDrawn="1"/>
        </p:nvPicPr>
        <p:blipFill rotWithShape="1">
          <a:blip r:embed="rId4"/>
          <a:srcRect b="33193"/>
          <a:stretch/>
        </p:blipFill>
        <p:spPr>
          <a:xfrm>
            <a:off x="253459" y="3313195"/>
            <a:ext cx="5192720" cy="523462"/>
          </a:xfrm>
          <a:prstGeom prst="rect">
            <a:avLst/>
          </a:prstGeom>
        </p:spPr>
      </p:pic>
    </p:spTree>
    <p:extLst>
      <p:ext uri="{BB962C8B-B14F-4D97-AF65-F5344CB8AC3E}">
        <p14:creationId xmlns:p14="http://schemas.microsoft.com/office/powerpoint/2010/main" val="346811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D5AD90A-4599-8876-08D0-DA4C5FD52F0C}"/>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554182" y="2104095"/>
            <a:ext cx="7878618" cy="1463450"/>
          </a:xfrm>
          <a:prstGeom prst="rect">
            <a:avLst/>
          </a:prstGeom>
        </p:spPr>
      </p:pic>
    </p:spTree>
    <p:extLst>
      <p:ext uri="{BB962C8B-B14F-4D97-AF65-F5344CB8AC3E}">
        <p14:creationId xmlns:p14="http://schemas.microsoft.com/office/powerpoint/2010/main" val="356534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0763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2" name="Picture 1" descr="Logo&#10;&#10;Description automatically generated with medium confidence">
            <a:extLst>
              <a:ext uri="{FF2B5EF4-FFF2-40B4-BE49-F238E27FC236}">
                <a16:creationId xmlns:a16="http://schemas.microsoft.com/office/drawing/2014/main" id="{ED2E431A-6DA7-1A2C-2C30-355AA71BD85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pic>
        <p:nvPicPr>
          <p:cNvPr id="5" name="Picture 4">
            <a:extLst>
              <a:ext uri="{FF2B5EF4-FFF2-40B4-BE49-F238E27FC236}">
                <a16:creationId xmlns:a16="http://schemas.microsoft.com/office/drawing/2014/main" id="{73F41391-9BAE-571C-CC65-86C3BB109A3C}"/>
              </a:ext>
            </a:extLst>
          </p:cNvPr>
          <p:cNvPicPr>
            <a:picLocks noChangeAspect="1"/>
          </p:cNvPicPr>
          <p:nvPr userDrawn="1"/>
        </p:nvPicPr>
        <p:blipFill>
          <a:blip r:embed="rId4"/>
          <a:stretch>
            <a:fillRect/>
          </a:stretch>
        </p:blipFill>
        <p:spPr>
          <a:xfrm>
            <a:off x="9667023" y="486938"/>
            <a:ext cx="2257757" cy="821002"/>
          </a:xfrm>
          <a:prstGeom prst="rect">
            <a:avLst/>
          </a:prstGeom>
        </p:spPr>
      </p:pic>
    </p:spTree>
    <p:extLst>
      <p:ext uri="{BB962C8B-B14F-4D97-AF65-F5344CB8AC3E}">
        <p14:creationId xmlns:p14="http://schemas.microsoft.com/office/powerpoint/2010/main" val="1917097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769910"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9" name="Picture 8">
            <a:extLst>
              <a:ext uri="{FF2B5EF4-FFF2-40B4-BE49-F238E27FC236}">
                <a16:creationId xmlns:a16="http://schemas.microsoft.com/office/drawing/2014/main" id="{40457EA2-A556-E16F-171D-F2142B5563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9047843" y="6267967"/>
            <a:ext cx="3029857" cy="533802"/>
          </a:xfrm>
          <a:prstGeom prst="rect">
            <a:avLst/>
          </a:prstGeom>
        </p:spPr>
      </p:pic>
    </p:spTree>
    <p:extLst>
      <p:ext uri="{BB962C8B-B14F-4D97-AF65-F5344CB8AC3E}">
        <p14:creationId xmlns:p14="http://schemas.microsoft.com/office/powerpoint/2010/main" val="334557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2-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F8BB45D1-31A0-2459-523F-7EB12815B60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50636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1-Column – 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sp>
        <p:nvSpPr>
          <p:cNvPr id="4" name="TextBox 3">
            <a:extLst>
              <a:ext uri="{FF2B5EF4-FFF2-40B4-BE49-F238E27FC236}">
                <a16:creationId xmlns:a16="http://schemas.microsoft.com/office/drawing/2014/main" id="{6966F4F8-72C3-31A0-ABD2-1BA1A0683D66}"/>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pic>
        <p:nvPicPr>
          <p:cNvPr id="5" name="Picture 4" descr="Logo&#10;&#10;Description automatically generated with medium confidence">
            <a:extLst>
              <a:ext uri="{FF2B5EF4-FFF2-40B4-BE49-F238E27FC236}">
                <a16:creationId xmlns:a16="http://schemas.microsoft.com/office/drawing/2014/main" id="{C5EB6BAC-F355-21FF-A5B9-345BEFA191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2523389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8BC1C0-7310-4C4F-863A-81404833D6A7}"/>
              </a:ext>
            </a:extLst>
          </p:cNvPr>
          <p:cNvSpPr>
            <a:spLocks noGrp="1"/>
          </p:cNvSpPr>
          <p:nvPr>
            <p:ph type="body" idx="1"/>
          </p:nvPr>
        </p:nvSpPr>
        <p:spPr>
          <a:xfrm>
            <a:off x="520390" y="1545390"/>
            <a:ext cx="11143786" cy="482567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564DE669-24A2-4F69-8D54-54BD8FA30D93}"/>
              </a:ext>
            </a:extLst>
          </p:cNvPr>
          <p:cNvSpPr>
            <a:spLocks noGrp="1"/>
          </p:cNvSpPr>
          <p:nvPr>
            <p:ph type="title"/>
          </p:nvPr>
        </p:nvSpPr>
        <p:spPr>
          <a:xfrm>
            <a:off x="520390" y="118872"/>
            <a:ext cx="8704633" cy="1179922"/>
          </a:xfrm>
          <a:prstGeom prst="rect">
            <a:avLst/>
          </a:prstGeom>
        </p:spPr>
        <p:txBody>
          <a:bodyPr vert="horz" lIns="0" tIns="0" rIns="0" bIns="0" rtlCol="0" anchor="ctr">
            <a:normAutofit/>
          </a:bodyPr>
          <a:lstStyle/>
          <a:p>
            <a:r>
              <a:rPr lang="en-US" dirty="0"/>
              <a:t>Click to </a:t>
            </a:r>
            <a:br>
              <a:rPr lang="en-US" dirty="0"/>
            </a:br>
            <a:r>
              <a:rPr lang="en-US" dirty="0"/>
              <a:t>edit master title style</a:t>
            </a:r>
          </a:p>
        </p:txBody>
      </p:sp>
    </p:spTree>
    <p:extLst>
      <p:ext uri="{BB962C8B-B14F-4D97-AF65-F5344CB8AC3E}">
        <p14:creationId xmlns:p14="http://schemas.microsoft.com/office/powerpoint/2010/main" val="2944060490"/>
      </p:ext>
    </p:extLst>
  </p:cSld>
  <p:clrMap bg1="lt1" tx1="dk1" bg2="lt2" tx2="dk2" accent1="accent1" accent2="accent2" accent3="accent3" accent4="accent4" accent5="accent5" accent6="accent6" hlink="hlink" folHlink="folHlink"/>
  <p:sldLayoutIdLst>
    <p:sldLayoutId id="2147483656" r:id="rId1"/>
    <p:sldLayoutId id="2147483666" r:id="rId2"/>
    <p:sldLayoutId id="2147483657" r:id="rId3"/>
    <p:sldLayoutId id="2147483664" r:id="rId4"/>
    <p:sldLayoutId id="2147483667" r:id="rId5"/>
    <p:sldLayoutId id="2147483650" r:id="rId6"/>
    <p:sldLayoutId id="2147483665" r:id="rId7"/>
    <p:sldLayoutId id="2147483655" r:id="rId8"/>
    <p:sldLayoutId id="2147483658" r:id="rId9"/>
    <p:sldLayoutId id="2147483659" r:id="rId10"/>
    <p:sldLayoutId id="2147483660" r:id="rId11"/>
    <p:sldLayoutId id="2147483661" r:id="rId12"/>
    <p:sldLayoutId id="2147483662" r:id="rId13"/>
    <p:sldLayoutId id="2147483663" r:id="rId14"/>
  </p:sldLayoutIdLst>
  <p:txStyles>
    <p:titleStyle>
      <a:lvl1pPr algn="l" defTabSz="914400" rtl="0" eaLnBrk="1" latinLnBrk="0" hangingPunct="1">
        <a:lnSpc>
          <a:spcPct val="80000"/>
        </a:lnSpc>
        <a:spcBef>
          <a:spcPct val="0"/>
        </a:spcBef>
        <a:buNone/>
        <a:defRPr sz="4000" b="1" i="0" kern="1200">
          <a:solidFill>
            <a:srgbClr val="FFFFFF"/>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0B1C550-4730-59D3-8B41-7CC161A591BB}"/>
              </a:ext>
            </a:extLst>
          </p:cNvPr>
          <p:cNvSpPr>
            <a:spLocks noGrp="1"/>
          </p:cNvSpPr>
          <p:nvPr>
            <p:ph idx="1"/>
          </p:nvPr>
        </p:nvSpPr>
        <p:spPr>
          <a:xfrm>
            <a:off x="853827" y="6158753"/>
            <a:ext cx="11143786" cy="636494"/>
          </a:xfrm>
        </p:spPr>
        <p:txBody>
          <a:bodyPr>
            <a:normAutofit/>
          </a:bodyPr>
          <a:lstStyle/>
          <a:p>
            <a:pPr>
              <a:lnSpc>
                <a:spcPct val="110000"/>
              </a:lnSpc>
              <a:spcBef>
                <a:spcPts val="0"/>
              </a:spcBef>
            </a:pPr>
            <a:endParaRPr lang="en-US" sz="1600" dirty="0"/>
          </a:p>
        </p:txBody>
      </p:sp>
      <p:sp>
        <p:nvSpPr>
          <p:cNvPr id="6" name="Title 5">
            <a:extLst>
              <a:ext uri="{FF2B5EF4-FFF2-40B4-BE49-F238E27FC236}">
                <a16:creationId xmlns:a16="http://schemas.microsoft.com/office/drawing/2014/main" id="{BCA12CE1-DC53-8C29-9CA3-4F2C4CB0D5DC}"/>
              </a:ext>
            </a:extLst>
          </p:cNvPr>
          <p:cNvSpPr>
            <a:spLocks noGrp="1"/>
          </p:cNvSpPr>
          <p:nvPr>
            <p:ph type="title"/>
          </p:nvPr>
        </p:nvSpPr>
        <p:spPr/>
        <p:txBody>
          <a:bodyPr>
            <a:normAutofit/>
          </a:bodyPr>
          <a:lstStyle/>
          <a:p>
            <a:r>
              <a:rPr lang="en-US" sz="3600" dirty="0">
                <a:solidFill>
                  <a:schemeClr val="bg1"/>
                </a:solidFill>
              </a:rPr>
              <a:t>Module 1: Lesson 2 – GNSS Positioning Errors  </a:t>
            </a:r>
          </a:p>
        </p:txBody>
      </p:sp>
    </p:spTree>
    <p:extLst>
      <p:ext uri="{BB962C8B-B14F-4D97-AF65-F5344CB8AC3E}">
        <p14:creationId xmlns:p14="http://schemas.microsoft.com/office/powerpoint/2010/main" val="288241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74E76A5-3E6E-C166-C47A-52B0D1DA3CF3}"/>
              </a:ext>
            </a:extLst>
          </p:cNvPr>
          <p:cNvPicPr>
            <a:picLocks noGrp="1" noChangeAspect="1"/>
          </p:cNvPicPr>
          <p:nvPr>
            <p:ph idx="1"/>
          </p:nvPr>
        </p:nvPicPr>
        <p:blipFill>
          <a:blip r:embed="rId3"/>
          <a:stretch>
            <a:fillRect/>
          </a:stretch>
        </p:blipFill>
        <p:spPr>
          <a:xfrm>
            <a:off x="1069235" y="2661316"/>
            <a:ext cx="4253387" cy="3017520"/>
          </a:xfrm>
          <a:prstGeom prst="rect">
            <a:avLst/>
          </a:prstGeom>
        </p:spPr>
      </p:pic>
      <p:sp>
        <p:nvSpPr>
          <p:cNvPr id="3" name="Title 2">
            <a:extLst>
              <a:ext uri="{FF2B5EF4-FFF2-40B4-BE49-F238E27FC236}">
                <a16:creationId xmlns:a16="http://schemas.microsoft.com/office/drawing/2014/main" id="{10BE7571-9A79-1A7E-F679-814271D685A0}"/>
              </a:ext>
            </a:extLst>
          </p:cNvPr>
          <p:cNvSpPr>
            <a:spLocks noGrp="1"/>
          </p:cNvSpPr>
          <p:nvPr>
            <p:ph type="title"/>
          </p:nvPr>
        </p:nvSpPr>
        <p:spPr/>
        <p:txBody>
          <a:bodyPr/>
          <a:lstStyle/>
          <a:p>
            <a:r>
              <a:rPr lang="en-US" dirty="0"/>
              <a:t>DOP – Dilution of Precision </a:t>
            </a:r>
          </a:p>
        </p:txBody>
      </p:sp>
      <p:pic>
        <p:nvPicPr>
          <p:cNvPr id="5" name="Picture 4">
            <a:extLst>
              <a:ext uri="{FF2B5EF4-FFF2-40B4-BE49-F238E27FC236}">
                <a16:creationId xmlns:a16="http://schemas.microsoft.com/office/drawing/2014/main" id="{D3D321E0-B6C4-E4A5-9034-8D8D399A6E1E}"/>
              </a:ext>
            </a:extLst>
          </p:cNvPr>
          <p:cNvPicPr>
            <a:picLocks noChangeAspect="1"/>
          </p:cNvPicPr>
          <p:nvPr/>
        </p:nvPicPr>
        <p:blipFill>
          <a:blip r:embed="rId4"/>
          <a:stretch>
            <a:fillRect/>
          </a:stretch>
        </p:blipFill>
        <p:spPr>
          <a:xfrm>
            <a:off x="6973367" y="2661316"/>
            <a:ext cx="2414016" cy="3017520"/>
          </a:xfrm>
          <a:prstGeom prst="rect">
            <a:avLst/>
          </a:prstGeom>
        </p:spPr>
      </p:pic>
      <p:sp>
        <p:nvSpPr>
          <p:cNvPr id="2" name="TextBox 1">
            <a:extLst>
              <a:ext uri="{FF2B5EF4-FFF2-40B4-BE49-F238E27FC236}">
                <a16:creationId xmlns:a16="http://schemas.microsoft.com/office/drawing/2014/main" id="{D7033ECF-6DF2-F69F-7FBD-9FA48563A5B7}"/>
              </a:ext>
            </a:extLst>
          </p:cNvPr>
          <p:cNvSpPr txBox="1"/>
          <p:nvPr/>
        </p:nvSpPr>
        <p:spPr>
          <a:xfrm>
            <a:off x="846033" y="1593790"/>
            <a:ext cx="1022077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GDOP (geometric dilution of precision) or PDOP (position dilution of precision) describes the error caused by the relative position of the GPS satellites</a:t>
            </a:r>
          </a:p>
        </p:txBody>
      </p:sp>
      <p:sp>
        <p:nvSpPr>
          <p:cNvPr id="6" name="TextBox 5">
            <a:extLst>
              <a:ext uri="{FF2B5EF4-FFF2-40B4-BE49-F238E27FC236}">
                <a16:creationId xmlns:a16="http://schemas.microsoft.com/office/drawing/2014/main" id="{ACA8166E-E7D9-EC8D-7543-167A0B1CCFCF}"/>
              </a:ext>
            </a:extLst>
          </p:cNvPr>
          <p:cNvSpPr txBox="1"/>
          <p:nvPr/>
        </p:nvSpPr>
        <p:spPr>
          <a:xfrm>
            <a:off x="1804388" y="5915365"/>
            <a:ext cx="278308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Good DOP (low)</a:t>
            </a:r>
          </a:p>
        </p:txBody>
      </p:sp>
      <p:sp>
        <p:nvSpPr>
          <p:cNvPr id="7" name="TextBox 6">
            <a:extLst>
              <a:ext uri="{FF2B5EF4-FFF2-40B4-BE49-F238E27FC236}">
                <a16:creationId xmlns:a16="http://schemas.microsoft.com/office/drawing/2014/main" id="{46A11265-017A-348F-4E31-D6560E15C1F7}"/>
              </a:ext>
            </a:extLst>
          </p:cNvPr>
          <p:cNvSpPr txBox="1"/>
          <p:nvPr/>
        </p:nvSpPr>
        <p:spPr>
          <a:xfrm>
            <a:off x="6788835" y="5915365"/>
            <a:ext cx="278308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Bad DOP (high)</a:t>
            </a:r>
          </a:p>
        </p:txBody>
      </p:sp>
    </p:spTree>
    <p:extLst>
      <p:ext uri="{BB962C8B-B14F-4D97-AF65-F5344CB8AC3E}">
        <p14:creationId xmlns:p14="http://schemas.microsoft.com/office/powerpoint/2010/main" val="46355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97EC-FC82-81CF-8DBE-05345DBFE7D2}"/>
              </a:ext>
            </a:extLst>
          </p:cNvPr>
          <p:cNvSpPr>
            <a:spLocks noGrp="1"/>
          </p:cNvSpPr>
          <p:nvPr>
            <p:ph idx="1"/>
          </p:nvPr>
        </p:nvSpPr>
        <p:spPr/>
        <p:txBody>
          <a:bodyPr>
            <a:normAutofit lnSpcReduction="10000"/>
          </a:bodyPr>
          <a:lstStyle/>
          <a:p>
            <a:r>
              <a:rPr lang="en-US" dirty="0"/>
              <a:t>1 or less: </a:t>
            </a:r>
            <a:r>
              <a:rPr lang="en-US" b="1" dirty="0"/>
              <a:t>Ideal</a:t>
            </a:r>
            <a:r>
              <a:rPr lang="en-US" dirty="0"/>
              <a:t> view of the sky with a strong satellite density</a:t>
            </a:r>
          </a:p>
          <a:p>
            <a:pPr marL="0" indent="0">
              <a:buNone/>
            </a:pPr>
            <a:r>
              <a:rPr lang="en-US" dirty="0"/>
              <a:t> </a:t>
            </a:r>
          </a:p>
          <a:p>
            <a:r>
              <a:rPr lang="en-US" dirty="0"/>
              <a:t>1-2: </a:t>
            </a:r>
            <a:r>
              <a:rPr lang="en-US" b="1" dirty="0"/>
              <a:t>Excellent </a:t>
            </a:r>
            <a:r>
              <a:rPr lang="en-US" dirty="0"/>
              <a:t>for all agricultural applications</a:t>
            </a:r>
          </a:p>
          <a:p>
            <a:pPr marL="0" indent="0">
              <a:buNone/>
            </a:pPr>
            <a:endParaRPr lang="en-US" dirty="0"/>
          </a:p>
          <a:p>
            <a:r>
              <a:rPr lang="en-US" dirty="0"/>
              <a:t>2-5: </a:t>
            </a:r>
            <a:r>
              <a:rPr lang="en-US" b="1" dirty="0"/>
              <a:t>Good</a:t>
            </a:r>
            <a:r>
              <a:rPr lang="en-US" dirty="0"/>
              <a:t> for most applications, may induce guidance errors </a:t>
            </a:r>
          </a:p>
          <a:p>
            <a:pPr marL="0" indent="0">
              <a:buNone/>
            </a:pPr>
            <a:endParaRPr lang="en-US" dirty="0"/>
          </a:p>
          <a:p>
            <a:r>
              <a:rPr lang="en-US" dirty="0"/>
              <a:t>5-10: </a:t>
            </a:r>
            <a:r>
              <a:rPr lang="en-US" b="1" dirty="0"/>
              <a:t>Moderate</a:t>
            </a:r>
            <a:r>
              <a:rPr lang="en-US" dirty="0"/>
              <a:t> satellite density, not recommended for agriculture applications</a:t>
            </a:r>
          </a:p>
          <a:p>
            <a:pPr marL="0" indent="0">
              <a:buNone/>
            </a:pPr>
            <a:endParaRPr lang="en-US" dirty="0"/>
          </a:p>
          <a:p>
            <a:r>
              <a:rPr lang="en-US" dirty="0"/>
              <a:t>10+: Very </a:t>
            </a:r>
            <a:r>
              <a:rPr lang="en-US" b="1" dirty="0"/>
              <a:t>Poor</a:t>
            </a:r>
            <a:r>
              <a:rPr lang="en-US" dirty="0"/>
              <a:t> satellite visibility </a:t>
            </a:r>
          </a:p>
        </p:txBody>
      </p:sp>
      <p:sp>
        <p:nvSpPr>
          <p:cNvPr id="3" name="Title 2">
            <a:extLst>
              <a:ext uri="{FF2B5EF4-FFF2-40B4-BE49-F238E27FC236}">
                <a16:creationId xmlns:a16="http://schemas.microsoft.com/office/drawing/2014/main" id="{01287DED-FF6C-6061-A29B-E17F32CF1AB5}"/>
              </a:ext>
            </a:extLst>
          </p:cNvPr>
          <p:cNvSpPr>
            <a:spLocks noGrp="1"/>
          </p:cNvSpPr>
          <p:nvPr>
            <p:ph type="title"/>
          </p:nvPr>
        </p:nvSpPr>
        <p:spPr/>
        <p:txBody>
          <a:bodyPr/>
          <a:lstStyle/>
          <a:p>
            <a:r>
              <a:rPr lang="en-US" dirty="0"/>
              <a:t>DOP values </a:t>
            </a:r>
          </a:p>
        </p:txBody>
      </p:sp>
    </p:spTree>
    <p:extLst>
      <p:ext uri="{BB962C8B-B14F-4D97-AF65-F5344CB8AC3E}">
        <p14:creationId xmlns:p14="http://schemas.microsoft.com/office/powerpoint/2010/main" val="580572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9FE3559-0924-8FAC-8E2E-2C781004E55B}"/>
              </a:ext>
            </a:extLst>
          </p:cNvPr>
          <p:cNvSpPr>
            <a:spLocks noGrp="1"/>
          </p:cNvSpPr>
          <p:nvPr>
            <p:ph sz="half" idx="2"/>
          </p:nvPr>
        </p:nvSpPr>
        <p:spPr>
          <a:xfrm>
            <a:off x="6172199" y="1545391"/>
            <a:ext cx="5499409" cy="4659792"/>
          </a:xfrm>
        </p:spPr>
        <p:txBody>
          <a:bodyPr/>
          <a:lstStyle/>
          <a:p>
            <a:r>
              <a:rPr lang="en-US" dirty="0"/>
              <a:t>VDOP (Vertical DOP)  = 0.7</a:t>
            </a:r>
          </a:p>
          <a:p>
            <a:pPr marL="0" indent="0">
              <a:buNone/>
            </a:pPr>
            <a:endParaRPr lang="en-US" dirty="0"/>
          </a:p>
          <a:p>
            <a:r>
              <a:rPr lang="en-US" dirty="0"/>
              <a:t>HDOP (Horizontal DOP) = 0.5 </a:t>
            </a:r>
          </a:p>
          <a:p>
            <a:pPr marL="0" indent="0">
              <a:buNone/>
            </a:pPr>
            <a:endParaRPr lang="en-US" dirty="0"/>
          </a:p>
          <a:p>
            <a:r>
              <a:rPr lang="en-US" dirty="0"/>
              <a:t>PDOP (Position DOP) = 0.9</a:t>
            </a:r>
          </a:p>
          <a:p>
            <a:endParaRPr lang="en-US" dirty="0"/>
          </a:p>
          <a:p>
            <a:pPr marL="0" indent="0">
              <a:buNone/>
            </a:pPr>
            <a:endParaRPr lang="en-US" dirty="0"/>
          </a:p>
          <a:p>
            <a:pPr marL="0" indent="0" algn="ctr">
              <a:buNone/>
            </a:pPr>
            <a:r>
              <a:rPr lang="en-US" b="1" dirty="0"/>
              <a:t>Ideal</a:t>
            </a:r>
            <a:r>
              <a:rPr lang="en-US" dirty="0"/>
              <a:t> View of the sky</a:t>
            </a:r>
          </a:p>
        </p:txBody>
      </p:sp>
      <p:sp>
        <p:nvSpPr>
          <p:cNvPr id="13" name="Title 3">
            <a:extLst>
              <a:ext uri="{FF2B5EF4-FFF2-40B4-BE49-F238E27FC236}">
                <a16:creationId xmlns:a16="http://schemas.microsoft.com/office/drawing/2014/main" id="{32DCDF5F-801E-4E4F-C315-4A6DC6F32812}"/>
              </a:ext>
            </a:extLst>
          </p:cNvPr>
          <p:cNvSpPr>
            <a:spLocks noGrp="1"/>
          </p:cNvSpPr>
          <p:nvPr>
            <p:ph type="title"/>
          </p:nvPr>
        </p:nvSpPr>
        <p:spPr>
          <a:xfrm>
            <a:off x="520390" y="118872"/>
            <a:ext cx="8704633" cy="1179922"/>
          </a:xfrm>
        </p:spPr>
        <p:txBody>
          <a:bodyPr/>
          <a:lstStyle/>
          <a:p>
            <a:r>
              <a:rPr lang="en-US" dirty="0"/>
              <a:t>Viewing DOP </a:t>
            </a:r>
          </a:p>
        </p:txBody>
      </p:sp>
      <p:pic>
        <p:nvPicPr>
          <p:cNvPr id="12" name="Content Placeholder 11" descr="Screens screenshot of a video game&#10;&#10;Description automatically generated">
            <a:extLst>
              <a:ext uri="{FF2B5EF4-FFF2-40B4-BE49-F238E27FC236}">
                <a16:creationId xmlns:a16="http://schemas.microsoft.com/office/drawing/2014/main" id="{8021C5CA-8AF8-084B-2AD1-46BAB689F26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b="49807"/>
          <a:stretch/>
        </p:blipFill>
        <p:spPr>
          <a:xfrm>
            <a:off x="178526" y="1608328"/>
            <a:ext cx="5755122" cy="4332998"/>
          </a:xfrm>
        </p:spPr>
      </p:pic>
    </p:spTree>
    <p:extLst>
      <p:ext uri="{BB962C8B-B14F-4D97-AF65-F5344CB8AC3E}">
        <p14:creationId xmlns:p14="http://schemas.microsoft.com/office/powerpoint/2010/main" val="2252963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1E6F17-42D9-9D77-43D8-962B77815E5B}"/>
              </a:ext>
            </a:extLst>
          </p:cNvPr>
          <p:cNvSpPr>
            <a:spLocks noGrp="1"/>
          </p:cNvSpPr>
          <p:nvPr>
            <p:ph type="title"/>
          </p:nvPr>
        </p:nvSpPr>
        <p:spPr/>
        <p:txBody>
          <a:bodyPr/>
          <a:lstStyle/>
          <a:p>
            <a:r>
              <a:rPr lang="en-US" dirty="0"/>
              <a:t>Physical Barriers  </a:t>
            </a:r>
          </a:p>
        </p:txBody>
      </p:sp>
      <p:pic>
        <p:nvPicPr>
          <p:cNvPr id="4" name="Picture 3">
            <a:extLst>
              <a:ext uri="{FF2B5EF4-FFF2-40B4-BE49-F238E27FC236}">
                <a16:creationId xmlns:a16="http://schemas.microsoft.com/office/drawing/2014/main" id="{0843205A-8F7E-A7D1-8FFC-50D10B794B43}"/>
              </a:ext>
            </a:extLst>
          </p:cNvPr>
          <p:cNvPicPr>
            <a:picLocks noChangeAspect="1"/>
          </p:cNvPicPr>
          <p:nvPr/>
        </p:nvPicPr>
        <p:blipFill>
          <a:blip r:embed="rId3"/>
          <a:srcRect l="5589"/>
          <a:stretch/>
        </p:blipFill>
        <p:spPr>
          <a:xfrm>
            <a:off x="5916328" y="3936171"/>
            <a:ext cx="5755282" cy="2379945"/>
          </a:xfrm>
          <a:prstGeom prst="rect">
            <a:avLst/>
          </a:prstGeom>
        </p:spPr>
      </p:pic>
      <p:pic>
        <p:nvPicPr>
          <p:cNvPr id="5" name="Picture 4">
            <a:extLst>
              <a:ext uri="{FF2B5EF4-FFF2-40B4-BE49-F238E27FC236}">
                <a16:creationId xmlns:a16="http://schemas.microsoft.com/office/drawing/2014/main" id="{9E06E165-0B70-FE60-9ECC-815696C1EA5A}"/>
              </a:ext>
            </a:extLst>
          </p:cNvPr>
          <p:cNvPicPr>
            <a:picLocks noChangeAspect="1"/>
          </p:cNvPicPr>
          <p:nvPr/>
        </p:nvPicPr>
        <p:blipFill>
          <a:blip r:embed="rId4"/>
          <a:srcRect t="23589" b="20789"/>
          <a:stretch/>
        </p:blipFill>
        <p:spPr>
          <a:xfrm>
            <a:off x="5916329" y="1433823"/>
            <a:ext cx="5755281" cy="2255752"/>
          </a:xfrm>
          <a:prstGeom prst="rect">
            <a:avLst/>
          </a:prstGeom>
        </p:spPr>
      </p:pic>
      <p:sp>
        <p:nvSpPr>
          <p:cNvPr id="8" name="Content Placeholder 7">
            <a:extLst>
              <a:ext uri="{FF2B5EF4-FFF2-40B4-BE49-F238E27FC236}">
                <a16:creationId xmlns:a16="http://schemas.microsoft.com/office/drawing/2014/main" id="{D25C2818-7CD4-186A-D876-CCAE1176174A}"/>
              </a:ext>
            </a:extLst>
          </p:cNvPr>
          <p:cNvSpPr>
            <a:spLocks noGrp="1"/>
          </p:cNvSpPr>
          <p:nvPr>
            <p:ph idx="1"/>
          </p:nvPr>
        </p:nvSpPr>
        <p:spPr>
          <a:xfrm>
            <a:off x="205605" y="2892643"/>
            <a:ext cx="5562149" cy="1883610"/>
          </a:xfrm>
        </p:spPr>
        <p:txBody>
          <a:bodyPr/>
          <a:lstStyle/>
          <a:p>
            <a:pPr marL="0" indent="0" algn="ctr">
              <a:buNone/>
            </a:pPr>
            <a:r>
              <a:rPr lang="en-US" dirty="0"/>
              <a:t>Barriers (like tree lines or buildings) can physically block satellite signals from reaching the antenna</a:t>
            </a:r>
          </a:p>
        </p:txBody>
      </p:sp>
    </p:spTree>
    <p:extLst>
      <p:ext uri="{BB962C8B-B14F-4D97-AF65-F5344CB8AC3E}">
        <p14:creationId xmlns:p14="http://schemas.microsoft.com/office/powerpoint/2010/main" val="159619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C72CDD-396D-3D11-DDF9-975E3C81A1A4}"/>
              </a:ext>
            </a:extLst>
          </p:cNvPr>
          <p:cNvSpPr>
            <a:spLocks noGrp="1"/>
          </p:cNvSpPr>
          <p:nvPr>
            <p:ph idx="1"/>
          </p:nvPr>
        </p:nvSpPr>
        <p:spPr>
          <a:xfrm>
            <a:off x="471694" y="2838536"/>
            <a:ext cx="6599192" cy="2036461"/>
          </a:xfrm>
        </p:spPr>
        <p:txBody>
          <a:bodyPr/>
          <a:lstStyle/>
          <a:p>
            <a:pPr marL="0" indent="0" algn="ctr">
              <a:buNone/>
            </a:pPr>
            <a:r>
              <a:rPr lang="en-US" dirty="0"/>
              <a:t>Different layers of the atmosphere can cause GPS signals to refract or bounce around. Causing a delay in the delivery of the signals from the satellite to the receiver. </a:t>
            </a:r>
          </a:p>
        </p:txBody>
      </p:sp>
      <p:sp>
        <p:nvSpPr>
          <p:cNvPr id="3" name="Title 2">
            <a:extLst>
              <a:ext uri="{FF2B5EF4-FFF2-40B4-BE49-F238E27FC236}">
                <a16:creationId xmlns:a16="http://schemas.microsoft.com/office/drawing/2014/main" id="{E5707898-BCF9-F203-3D0A-435C7988E6EB}"/>
              </a:ext>
            </a:extLst>
          </p:cNvPr>
          <p:cNvSpPr>
            <a:spLocks noGrp="1"/>
          </p:cNvSpPr>
          <p:nvPr>
            <p:ph type="title"/>
          </p:nvPr>
        </p:nvSpPr>
        <p:spPr/>
        <p:txBody>
          <a:bodyPr/>
          <a:lstStyle/>
          <a:p>
            <a:r>
              <a:rPr lang="en-US" dirty="0"/>
              <a:t>Atmospheric Interference</a:t>
            </a:r>
          </a:p>
        </p:txBody>
      </p:sp>
      <p:pic>
        <p:nvPicPr>
          <p:cNvPr id="4" name="Picture 3">
            <a:extLst>
              <a:ext uri="{FF2B5EF4-FFF2-40B4-BE49-F238E27FC236}">
                <a16:creationId xmlns:a16="http://schemas.microsoft.com/office/drawing/2014/main" id="{41520987-6295-3070-F2FC-07173751D2EA}"/>
              </a:ext>
            </a:extLst>
          </p:cNvPr>
          <p:cNvPicPr>
            <a:picLocks noChangeAspect="1"/>
          </p:cNvPicPr>
          <p:nvPr/>
        </p:nvPicPr>
        <p:blipFill>
          <a:blip r:embed="rId3"/>
          <a:stretch>
            <a:fillRect/>
          </a:stretch>
        </p:blipFill>
        <p:spPr>
          <a:xfrm>
            <a:off x="7304004" y="2028968"/>
            <a:ext cx="3943350" cy="3786314"/>
          </a:xfrm>
          <a:prstGeom prst="rect">
            <a:avLst/>
          </a:prstGeom>
        </p:spPr>
      </p:pic>
    </p:spTree>
    <p:extLst>
      <p:ext uri="{BB962C8B-B14F-4D97-AF65-F5344CB8AC3E}">
        <p14:creationId xmlns:p14="http://schemas.microsoft.com/office/powerpoint/2010/main" val="11706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0973A-6821-014E-81B2-FD5399187FA0}"/>
              </a:ext>
            </a:extLst>
          </p:cNvPr>
          <p:cNvSpPr>
            <a:spLocks noGrp="1"/>
          </p:cNvSpPr>
          <p:nvPr>
            <p:ph idx="1"/>
          </p:nvPr>
        </p:nvSpPr>
        <p:spPr>
          <a:xfrm>
            <a:off x="455462" y="2448908"/>
            <a:ext cx="4679246" cy="3118591"/>
          </a:xfrm>
        </p:spPr>
        <p:txBody>
          <a:bodyPr>
            <a:normAutofit/>
          </a:bodyPr>
          <a:lstStyle/>
          <a:p>
            <a:pPr marL="0" indent="0" algn="ctr">
              <a:buNone/>
            </a:pPr>
            <a:r>
              <a:rPr lang="en-US" dirty="0"/>
              <a:t>Occurs when GPS signals bounce off nearby structures like buildings </a:t>
            </a:r>
          </a:p>
          <a:p>
            <a:pPr marL="0" indent="0" algn="ctr">
              <a:buNone/>
            </a:pPr>
            <a:endParaRPr lang="en-US" dirty="0"/>
          </a:p>
          <a:p>
            <a:pPr marL="0" indent="0" algn="ctr">
              <a:buNone/>
            </a:pPr>
            <a:r>
              <a:rPr lang="en-US" dirty="0"/>
              <a:t>Could cause a GPS receiver to detect the same signal twice</a:t>
            </a:r>
          </a:p>
        </p:txBody>
      </p:sp>
      <p:sp>
        <p:nvSpPr>
          <p:cNvPr id="3" name="Title 2">
            <a:extLst>
              <a:ext uri="{FF2B5EF4-FFF2-40B4-BE49-F238E27FC236}">
                <a16:creationId xmlns:a16="http://schemas.microsoft.com/office/drawing/2014/main" id="{645C9511-9EF0-15A7-90AB-D62093AD9B08}"/>
              </a:ext>
            </a:extLst>
          </p:cNvPr>
          <p:cNvSpPr>
            <a:spLocks noGrp="1"/>
          </p:cNvSpPr>
          <p:nvPr>
            <p:ph type="title"/>
          </p:nvPr>
        </p:nvSpPr>
        <p:spPr/>
        <p:txBody>
          <a:bodyPr/>
          <a:lstStyle/>
          <a:p>
            <a:r>
              <a:rPr lang="en-US" dirty="0"/>
              <a:t>Multipath interference</a:t>
            </a:r>
          </a:p>
        </p:txBody>
      </p:sp>
      <p:pic>
        <p:nvPicPr>
          <p:cNvPr id="5" name="Picture 4">
            <a:extLst>
              <a:ext uri="{FF2B5EF4-FFF2-40B4-BE49-F238E27FC236}">
                <a16:creationId xmlns:a16="http://schemas.microsoft.com/office/drawing/2014/main" id="{3695FE64-10D2-B003-9FEA-348D811E206F}"/>
              </a:ext>
            </a:extLst>
          </p:cNvPr>
          <p:cNvPicPr>
            <a:picLocks noChangeAspect="1"/>
          </p:cNvPicPr>
          <p:nvPr/>
        </p:nvPicPr>
        <p:blipFill>
          <a:blip r:embed="rId3"/>
          <a:stretch>
            <a:fillRect/>
          </a:stretch>
        </p:blipFill>
        <p:spPr>
          <a:xfrm>
            <a:off x="5199636" y="2424701"/>
            <a:ext cx="6457950" cy="3067050"/>
          </a:xfrm>
          <a:prstGeom prst="rect">
            <a:avLst/>
          </a:prstGeom>
        </p:spPr>
      </p:pic>
    </p:spTree>
    <p:extLst>
      <p:ext uri="{BB962C8B-B14F-4D97-AF65-F5344CB8AC3E}">
        <p14:creationId xmlns:p14="http://schemas.microsoft.com/office/powerpoint/2010/main" val="3709230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653C-CB76-BAF1-9CE9-4850B276FDF5}"/>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A8C00F3-CBBE-B404-0095-062EEEED9B10}"/>
              </a:ext>
            </a:extLst>
          </p:cNvPr>
          <p:cNvPicPr>
            <a:picLocks noGrp="1" noChangeAspect="1"/>
          </p:cNvPicPr>
          <p:nvPr>
            <p:ph idx="1"/>
          </p:nvPr>
        </p:nvPicPr>
        <p:blipFill>
          <a:blip r:embed="rId3"/>
          <a:stretch>
            <a:fillRect/>
          </a:stretch>
        </p:blipFill>
        <p:spPr>
          <a:xfrm>
            <a:off x="2380686" y="1629749"/>
            <a:ext cx="5534025" cy="3866171"/>
          </a:xfrm>
          <a:prstGeom prst="rect">
            <a:avLst/>
          </a:prstGeom>
        </p:spPr>
      </p:pic>
      <p:sp>
        <p:nvSpPr>
          <p:cNvPr id="3" name="Title 2">
            <a:extLst>
              <a:ext uri="{FF2B5EF4-FFF2-40B4-BE49-F238E27FC236}">
                <a16:creationId xmlns:a16="http://schemas.microsoft.com/office/drawing/2014/main" id="{756DF2DA-58D7-5209-EE7C-B84D0A816947}"/>
              </a:ext>
            </a:extLst>
          </p:cNvPr>
          <p:cNvSpPr>
            <a:spLocks noGrp="1"/>
          </p:cNvSpPr>
          <p:nvPr>
            <p:ph type="title"/>
          </p:nvPr>
        </p:nvSpPr>
        <p:spPr/>
        <p:txBody>
          <a:bodyPr/>
          <a:lstStyle/>
          <a:p>
            <a:r>
              <a:rPr lang="en-US" dirty="0"/>
              <a:t>Physical Barriers  </a:t>
            </a:r>
          </a:p>
        </p:txBody>
      </p:sp>
    </p:spTree>
    <p:extLst>
      <p:ext uri="{BB962C8B-B14F-4D97-AF65-F5344CB8AC3E}">
        <p14:creationId xmlns:p14="http://schemas.microsoft.com/office/powerpoint/2010/main" val="343173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c2ce5dc-0942-45c6-a21f-73e554a2b2f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FC8164410CFA40B897CE33A764EB42" ma:contentTypeVersion="18" ma:contentTypeDescription="Create a new document." ma:contentTypeScope="" ma:versionID="06e6d6caa5ac6d3ed9a0b12de7f718e2">
  <xsd:schema xmlns:xsd="http://www.w3.org/2001/XMLSchema" xmlns:xs="http://www.w3.org/2001/XMLSchema" xmlns:p="http://schemas.microsoft.com/office/2006/metadata/properties" xmlns:ns3="7c2ce5dc-0942-45c6-a21f-73e554a2b2f6" xmlns:ns4="be2f4ae2-5da5-4798-96b7-82c2f710c2f6" targetNamespace="http://schemas.microsoft.com/office/2006/metadata/properties" ma:root="true" ma:fieldsID="0084734eb26e5672b17c58dc873f4b61" ns3:_="" ns4:_="">
    <xsd:import namespace="7c2ce5dc-0942-45c6-a21f-73e554a2b2f6"/>
    <xsd:import namespace="be2f4ae2-5da5-4798-96b7-82c2f710c2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MediaServiceLocation" minOccurs="0"/>
                <xsd:element ref="ns3:MediaServiceGenerationTime" minOccurs="0"/>
                <xsd:element ref="ns3:MediaServiceEventHashCode" minOccurs="0"/>
                <xsd:element ref="ns3:MediaServiceOCR" minOccurs="0"/>
                <xsd:element ref="ns3:MediaServiceSearchPropertie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2ce5dc-0942-45c6-a21f-73e554a2b2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2f4ae2-5da5-4798-96b7-82c2f710c2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B498EE-D5BD-40A0-BC8D-2CA1E96E9108}">
  <ds:schemaRefs>
    <ds:schemaRef ds:uri="http://purl.org/dc/elements/1.1/"/>
    <ds:schemaRef ds:uri="http://www.w3.org/XML/1998/namespace"/>
    <ds:schemaRef ds:uri="http://schemas.openxmlformats.org/package/2006/metadata/core-properties"/>
    <ds:schemaRef ds:uri="http://schemas.microsoft.com/office/2006/documentManagement/types"/>
    <ds:schemaRef ds:uri="7c2ce5dc-0942-45c6-a21f-73e554a2b2f6"/>
    <ds:schemaRef ds:uri="http://schemas.microsoft.com/office/2006/metadata/properties"/>
    <ds:schemaRef ds:uri="http://schemas.microsoft.com/office/infopath/2007/PartnerControls"/>
    <ds:schemaRef ds:uri="be2f4ae2-5da5-4798-96b7-82c2f710c2f6"/>
    <ds:schemaRef ds:uri="http://purl.org/dc/dcmitype/"/>
    <ds:schemaRef ds:uri="http://purl.org/dc/terms/"/>
  </ds:schemaRefs>
</ds:datastoreItem>
</file>

<file path=customXml/itemProps2.xml><?xml version="1.0" encoding="utf-8"?>
<ds:datastoreItem xmlns:ds="http://schemas.openxmlformats.org/officeDocument/2006/customXml" ds:itemID="{C0559FF3-7E50-4BB1-BC41-8DDC5DFFD9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2ce5dc-0942-45c6-a21f-73e554a2b2f6"/>
    <ds:schemaRef ds:uri="be2f4ae2-5da5-4798-96b7-82c2f710c2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85CCE6-D864-4AEC-B768-FB5CD28BA1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10625</TotalTime>
  <Words>881</Words>
  <Application>Microsoft Office PowerPoint</Application>
  <PresentationFormat>Widescreen</PresentationFormat>
  <Paragraphs>62</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Calibri</vt:lpstr>
      <vt:lpstr>Helvetica</vt:lpstr>
      <vt:lpstr>Wingdings</vt:lpstr>
      <vt:lpstr>Office Theme</vt:lpstr>
      <vt:lpstr>Module 1: Lesson 2 – GNSS Positioning Errors  </vt:lpstr>
      <vt:lpstr>DOP – Dilution of Precision </vt:lpstr>
      <vt:lpstr>DOP values </vt:lpstr>
      <vt:lpstr>Viewing DOP </vt:lpstr>
      <vt:lpstr>Physical Barriers  </vt:lpstr>
      <vt:lpstr>Atmospheric Interference</vt:lpstr>
      <vt:lpstr>Multipath interference</vt:lpstr>
      <vt:lpstr>Physical Barriers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Tillirson</dc:creator>
  <cp:lastModifiedBy>Groe, Katelyn H [A&amp;BE]</cp:lastModifiedBy>
  <cp:revision>172</cp:revision>
  <cp:lastPrinted>2023-04-10T21:23:49Z</cp:lastPrinted>
  <dcterms:created xsi:type="dcterms:W3CDTF">2021-10-26T20:51:56Z</dcterms:created>
  <dcterms:modified xsi:type="dcterms:W3CDTF">2025-02-07T15:18:57Z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0x01010013FC8164410CFA40B897CE33A764EB42</vt:lpwstr>
  </property>
</Properties>
</file>